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C06D10F-C335-45AD-B807-49477FC7CD1D}" type="datetimeFigureOut">
              <a:rPr lang="ru-RU" smtClean="0"/>
              <a:pPr/>
              <a:t>28.12.2016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1A12E20-FE60-4979-923C-7D96DEB977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620688"/>
            <a:ext cx="8026088" cy="223224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Общий самоанализ открытых уроков в 6-8-9 «Б» классах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4293096"/>
            <a:ext cx="7772400" cy="1944216"/>
          </a:xfrm>
        </p:spPr>
        <p:txBody>
          <a:bodyPr>
            <a:normAutofit fontScale="92500" lnSpcReduction="20000"/>
          </a:bodyPr>
          <a:lstStyle/>
          <a:p>
            <a:pPr algn="ctr"/>
            <a:endParaRPr lang="ru-RU" b="1" i="1" dirty="0" smtClean="0"/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2016 – 2017 учебный год</a:t>
            </a:r>
          </a:p>
          <a:p>
            <a:pPr algn="ctr"/>
            <a:endParaRPr lang="ru-RU" b="1" i="1" dirty="0" smtClean="0">
              <a:solidFill>
                <a:schemeClr val="accent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2"/>
                </a:solidFill>
              </a:rPr>
              <a:t>Учитель истории </a:t>
            </a:r>
            <a:r>
              <a:rPr lang="ru-RU" b="1" i="1" dirty="0" err="1" smtClean="0">
                <a:solidFill>
                  <a:schemeClr val="accent2"/>
                </a:solidFill>
              </a:rPr>
              <a:t>Калашинов</a:t>
            </a:r>
            <a:r>
              <a:rPr lang="ru-RU" b="1" i="1" dirty="0" smtClean="0">
                <a:solidFill>
                  <a:schemeClr val="accent2"/>
                </a:solidFill>
              </a:rPr>
              <a:t> М.К</a:t>
            </a:r>
          </a:p>
          <a:p>
            <a:pPr algn="ctr"/>
            <a:endParaRPr lang="ru-RU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700" b="1" i="1" dirty="0" smtClean="0">
                <a:solidFill>
                  <a:srgbClr val="002060"/>
                </a:solidFill>
              </a:rPr>
              <a:t>КГУ «Кировская средняя школа»</a:t>
            </a:r>
            <a:endParaRPr lang="ru-RU" sz="17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9684568" y="0"/>
            <a:ext cx="1152128" cy="620688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 flipH="1">
            <a:off x="9828584" y="260648"/>
            <a:ext cx="1008112" cy="504056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6016" y="692696"/>
            <a:ext cx="4104456" cy="53285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2900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5555734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1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900592" y="5589240"/>
            <a:ext cx="360040" cy="445800"/>
          </a:xfrm>
        </p:spPr>
        <p:txBody>
          <a:bodyPr>
            <a:normAutofit/>
          </a:bodyPr>
          <a:lstStyle/>
          <a:p>
            <a:pPr algn="ctr"/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8688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536" y="394255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Хочу отметить, что при подготовке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постера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 ребята  выполняли работу не только по созданию кластера своего задания, но также учились эстетическому оформлению, т. е. аккуратно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чисто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 подходили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Calibri" pitchFamily="34" charset="0"/>
                <a:cs typeface="Arial" pitchFamily="34" charset="0"/>
              </a:rPr>
              <a:t>к заданиям  вначале обсудив, выявив то, что должно быть отражено.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4969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044608" y="5589240"/>
            <a:ext cx="576064" cy="44580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05888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620437"/>
            <a:ext cx="806388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Метод рефлексии я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использовал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стикеры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 с пожеланиями, а также, что они хотели изменить на следующем уроке. Прочитав я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осталася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  доволен, так как всем им урок понравился, что они усвоили тему.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На своём уроке использовал ресурсы —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стикеры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, постеры, маркеры, учебники, документы, ИКТ, выбранные формы работы помогли мне достичь цели урока.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 Проведя урок я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осталася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 charset="-52"/>
                <a:ea typeface="Times New Roman" pitchFamily="18" charset="0"/>
                <a:cs typeface="Arial" pitchFamily="34" charset="0"/>
              </a:rPr>
              <a:t> доволен тем, что мои ученики в конце урока сами указали, что им понравилось.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Хорошая психологическая атмосфера на уроке поддерживалась благодаря заинтересованности учащихся ходом урока, созданию ситуаций успешности, поощрений в виде похвалы, сотрудничества с учениками.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 уроках  был представлен наглядный материал по темам.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Структура урока отвечает дидактическим целям и задачам урока. Построена с использованием элементов развивающего обучения: введение в тему,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целеполагание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 мотивация, актуализация знаний, получение новой информации, систематизация и обобщение ЗУН, домашнее задание, рефлексия.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уроке формировались следующие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копетентности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коммуникативная,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иформационная.Я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считаю, что поставленные цели и задачи  уроков достигнуты.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854872" y="5589240"/>
            <a:ext cx="45719" cy="44580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98688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sz="3200" dirty="0" smtClean="0"/>
              <a:t>И ещё хочу отметить, что на уроках ребята сами распределяли, кто, чем будет заниматься  при составлении  постера и у каждого появилась роль и значимость, а значит и ответственность, что немаловажно в групповой работе.     </a:t>
            </a: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4608" y="5445224"/>
            <a:ext cx="360040" cy="589816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22014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332656"/>
            <a:ext cx="3931920" cy="2808312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71600" y="3573016"/>
            <a:ext cx="7704856" cy="1872208"/>
          </a:xfrm>
        </p:spPr>
        <p:txBody>
          <a:bodyPr>
            <a:normAutofit lnSpcReduction="10000"/>
          </a:bodyPr>
          <a:lstStyle/>
          <a:p>
            <a:r>
              <a:rPr lang="ru-RU" sz="2800" b="1" u="sng" dirty="0" smtClean="0">
                <a:solidFill>
                  <a:schemeClr val="accent4">
                    <a:lumMod val="75000"/>
                  </a:schemeClr>
                </a:solidFill>
              </a:rPr>
              <a:t>Класс – это маленькая семья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800" b="1" u="sng" dirty="0" smtClean="0">
                <a:solidFill>
                  <a:schemeClr val="accent4">
                    <a:lumMod val="75000"/>
                  </a:schemeClr>
                </a:solidFill>
              </a:rPr>
              <a:t> И хочется, чтобы в этой семье всегда царили доброта, уважение, взаимопонимание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8884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>
          <a:xfrm>
            <a:off x="323528" y="332656"/>
            <a:ext cx="4104456" cy="29523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1764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876581"/>
            <a:ext cx="835292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Важно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соблюдать этапы урока!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Урок поставлен из 6 этапов, логически связанных между собой: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Организационного.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Целеполагание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 мотивации. Этапа подготовки учащихся к активному и сознательному усвоению нового материала, на котором сообщалась тема и цель урока.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Повторение пройденного материала.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Усвоение новых знаний. На этом этапе использовались приемы, усиливающие восприятие нового материала, выделение наиболее существенных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признаокв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запись в тетради, просмотр фрагмента позитивных роликов, прослушивание сообщений учащихся,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обощение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Информирование о домашнем задании. На этом этапе подведены итоги урока. Домашнее задание ориентировано на обучение приемам и навыкам самостоятельной работы при поиске информации из различных источников.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Рефлексия. Данном этапе проведено продуктивное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самооценивание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собственной деятельности учащимися.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Использованная структура урока, методы и приемы способствовали достижению целей и задач урока.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Важно! Уважаемые коллеги в заключении хочу сказать, что все советы от коллег воспринял не как критику, а воспринял с радостью и уваженьем, как полезный совет и дань уваженья к многолетнему вашему опыту, спасибо всем тем , кто посетил мои открытые уроки!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97152"/>
            <a:ext cx="8183880" cy="151216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Оборудование:</a:t>
            </a:r>
            <a:br>
              <a:rPr lang="ru-RU" sz="1800" dirty="0" smtClean="0"/>
            </a:br>
            <a:r>
              <a:rPr lang="ru-RU" sz="1800" dirty="0" smtClean="0"/>
              <a:t>Оформление доски цитатами и выдержками</a:t>
            </a:r>
            <a:br>
              <a:rPr lang="ru-RU" sz="1800" dirty="0" smtClean="0"/>
            </a:br>
            <a:r>
              <a:rPr lang="ru-RU" sz="1800" dirty="0" smtClean="0"/>
              <a:t>Групповые карточки – задания  (для двух групп)</a:t>
            </a:r>
            <a:br>
              <a:rPr lang="ru-RU" sz="1800" dirty="0" smtClean="0"/>
            </a:br>
            <a:r>
              <a:rPr lang="ru-RU" sz="1800" dirty="0" smtClean="0"/>
              <a:t>Индивидуальные тесты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332656"/>
            <a:ext cx="5328592" cy="4536504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400" b="1" i="1" dirty="0" smtClean="0"/>
          </a:p>
          <a:p>
            <a:endParaRPr lang="ru-RU" sz="1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96136" y="530352"/>
            <a:ext cx="2891144" cy="438912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900" b="1" i="1" dirty="0" smtClean="0"/>
          </a:p>
          <a:p>
            <a:endParaRPr lang="ru-RU" sz="5500" b="1" i="1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39552" y="416568"/>
            <a:ext cx="78488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Самоанализ открытых уроков истории, обществоведения, истории.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Уроки проходили  в 6-8-9 «Б» классах  на уроке присутствовали все.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урока 6 «Б» класс: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«Кочевое скотоводство- производящее хозяйство»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урока 9  «Б» класс: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«Семья и общество»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внеклассного мероприятия 8-9 «Б» классы: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«Толерантность»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468544" y="260648"/>
            <a:ext cx="1029968" cy="591344"/>
          </a:xfrm>
        </p:spPr>
        <p:txBody>
          <a:bodyPr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96136" y="1447802"/>
            <a:ext cx="2880320" cy="4206112"/>
          </a:xfrm>
        </p:spPr>
        <p:txBody>
          <a:bodyPr>
            <a:normAutofit fontScale="70000" lnSpcReduction="20000"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dirty="0" smtClean="0"/>
              <a:t>Цели и задачи поставлены в соответствии с требованиями программы, с учетом возрастных особенностей учащихся и психологических основ процесса усвоения новых знаний.</a:t>
            </a:r>
          </a:p>
          <a:p>
            <a:endParaRPr lang="ru-RU" sz="1800" b="1" dirty="0" smtClean="0">
              <a:solidFill>
                <a:srgbClr val="002060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              </a:t>
            </a:r>
          </a:p>
          <a:p>
            <a:endParaRPr lang="ru-RU" sz="1800" b="1" dirty="0" smtClean="0">
              <a:solidFill>
                <a:srgbClr val="002060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              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            </a:t>
            </a:r>
          </a:p>
          <a:p>
            <a:pPr algn="r"/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2289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48245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4000" dirty="0" smtClean="0"/>
              <a:t>Уважаемые коллеги спасибо за внимание! </a:t>
            </a:r>
          </a:p>
          <a:p>
            <a:endParaRPr lang="ru-RU" sz="4000" dirty="0" smtClean="0"/>
          </a:p>
          <a:p>
            <a:r>
              <a:rPr lang="ru-RU" sz="4000" dirty="0" smtClean="0"/>
              <a:t>Всех поздравляю с наступающим Новым годом!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365104"/>
            <a:ext cx="8183880" cy="18722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Принципы, соблюдаемые в деятельности учителя и учащихся: сотрудничество, соучастие, наглядность, доступность</a:t>
            </a:r>
            <a:endParaRPr lang="ru-RU" sz="24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539552" y="548680"/>
            <a:ext cx="8090096" cy="41764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/>
              <a:t>На уроке применялись различные формы и методы учебной деятельности:</a:t>
            </a:r>
            <a:endParaRPr lang="ru-RU" dirty="0" smtClean="0"/>
          </a:p>
          <a:p>
            <a:pPr algn="ctr"/>
            <a:r>
              <a:rPr lang="ru-RU" dirty="0" smtClean="0"/>
              <a:t>Эмоциональное вступительное слово учителя, </a:t>
            </a:r>
            <a:r>
              <a:rPr lang="ru-RU" dirty="0" err="1" smtClean="0"/>
              <a:t>мультимедийная</a:t>
            </a:r>
            <a:r>
              <a:rPr lang="ru-RU" dirty="0" smtClean="0"/>
              <a:t> демонстрация (</a:t>
            </a:r>
            <a:r>
              <a:rPr lang="ru-RU" dirty="0" err="1" smtClean="0"/>
              <a:t>испрользование</a:t>
            </a:r>
            <a:r>
              <a:rPr lang="ru-RU" dirty="0" smtClean="0"/>
              <a:t> видеофрагмента), анализ, проблемное изложение вопросов, индивидуальная работа с карточками разного уровня, работа с текстом, фронтальная беседа, работа с тестами и карточками</a:t>
            </a:r>
          </a:p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9828584" y="260648"/>
            <a:ext cx="393192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365104"/>
            <a:ext cx="8183880" cy="2088232"/>
          </a:xfrm>
        </p:spPr>
        <p:txBody>
          <a:bodyPr>
            <a:normAutofit/>
          </a:bodyPr>
          <a:lstStyle/>
          <a:p>
            <a:pPr algn="ctr"/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332656"/>
            <a:ext cx="8183880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692696"/>
            <a:ext cx="39322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620688"/>
            <a:ext cx="393065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140968"/>
            <a:ext cx="79928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404648" y="5373216"/>
            <a:ext cx="2736304" cy="663934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2800" b="1" i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ru-RU" sz="2800" b="1" i="1" dirty="0">
              <a:solidFill>
                <a:srgbClr val="00B05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8018088" cy="541892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Самоанализ урока:</a:t>
            </a:r>
          </a:p>
          <a:p>
            <a:r>
              <a:rPr lang="ru-RU" dirty="0" smtClean="0"/>
              <a:t>Свой урок я </a:t>
            </a:r>
            <a:r>
              <a:rPr lang="ru-RU" dirty="0" smtClean="0"/>
              <a:t>начал </a:t>
            </a:r>
            <a:r>
              <a:rPr lang="ru-RU" dirty="0" smtClean="0"/>
              <a:t>с того, что в начале провел  психологический настрой — «Помоги украсить елку», что повлияло на то, что мои ребята настроились на доброжелательный лад, и затем их разделил на группы. Предложив им рассчитаться на первый-второй, так получилось 2 группы.</a:t>
            </a:r>
          </a:p>
          <a:p>
            <a:r>
              <a:rPr lang="ru-RU" dirty="0" smtClean="0"/>
              <a:t>Проверка домашнего задания прошло удачно, в 6 б классе провел опрос в виде игры «Волшебная книга вопросов». </a:t>
            </a:r>
            <a:r>
              <a:rPr lang="kk-KZ" dirty="0" smtClean="0"/>
              <a:t>У</a:t>
            </a:r>
            <a:r>
              <a:rPr lang="ru-RU" dirty="0" err="1" smtClean="0"/>
              <a:t>ченики</a:t>
            </a:r>
            <a:r>
              <a:rPr lang="ru-RU" dirty="0" smtClean="0"/>
              <a:t> составляли кластеры , как по домашнему заданию и в конце урока по усвоению нового материала и довольно хорошо справились с этими заданиями,  так как я использовал непринуждённую обстановку — т. е. совместные действия настроили ребят к тому, что можно ошибаться и вместе со всеми найти ответ. Я думаю, что диалоговое обучение активизировало учащихся к познавательной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764688" y="5589240"/>
            <a:ext cx="2808312" cy="447910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7946080" cy="48428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2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1268760"/>
            <a:ext cx="4259296" cy="3650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3924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8884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468544" y="5445224"/>
            <a:ext cx="3456384" cy="591926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b="1" i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770856"/>
          </a:xfrm>
        </p:spPr>
        <p:txBody>
          <a:bodyPr/>
          <a:lstStyle/>
          <a:p>
            <a:pPr>
              <a:buNone/>
            </a:pPr>
            <a:endParaRPr lang="ru-RU" b="1" i="1" dirty="0" smtClean="0">
              <a:solidFill>
                <a:schemeClr val="accent3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83568" y="884725"/>
            <a:ext cx="7776864" cy="50167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Так же на уроках я применял такие формы: — тесты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взаимооценивание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по домашнему заданию «Проверь друга» и применил групповое оценивание, где ребята хвалили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друг-друга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бодбадривали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.. Для развития активности и интереса раздал картинки,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дал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возможность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ребятам самим решить как они будут оформлять свои постеры. Затем </a:t>
            </a:r>
            <a:r>
              <a:rPr lang="ru-RU" sz="1600" dirty="0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ребята </a:t>
            </a:r>
            <a:r>
              <a:rPr lang="ru-RU" sz="1600" dirty="0" err="1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коментировали</a:t>
            </a:r>
            <a:r>
              <a:rPr lang="ru-RU" sz="1600" dirty="0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, защищали  </a:t>
            </a:r>
            <a:r>
              <a:rPr lang="ru-RU" sz="1600" dirty="0" err="1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составленые</a:t>
            </a:r>
            <a:r>
              <a:rPr lang="ru-RU" sz="1600" dirty="0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 постеры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. Хочу отметить, что при подготовке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постера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ребята  выполняли работу не только по созданию кластера своего задания, но также учились эстетическому оформлению, т. е. аккуратно, чисто, </a:t>
            </a:r>
            <a:r>
              <a:rPr lang="ru-RU" sz="1600" dirty="0" err="1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офрмляли</a:t>
            </a:r>
            <a:r>
              <a:rPr lang="ru-RU" sz="1600" dirty="0" smtClean="0">
                <a:solidFill>
                  <a:srgbClr val="444444"/>
                </a:solidFill>
                <a:latin typeface="Helvetica"/>
                <a:ea typeface="Times New Roman" pitchFamily="18" charset="0"/>
                <a:cs typeface="Arial" pitchFamily="34" charset="0"/>
              </a:rPr>
              <a:t> задания,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вначале обсудив, выявив то, что должно быть отражено. Здесь можно увидеть ещё один момент обучения это — работа с информацией, умение выделять важную и косвенную информацию. В этой работе я увидела, что дети могут критически мыслить. При защите своих работ ученики рассказывали, объясняли свой материал, отвечали на вопросы. Здесь мы видим, что таким образом у ребят материал урока достигается путём осознания, т. е. когнитивный подход усвоения.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И ещё хочу отметить, что на таких уроках решается и воспитательная задача это: чувство единства, коллективизма. Для проверки усвоения материала урока я раздала карточки с заданиями: " найди лишнее», «найди ошибки», " верно ли?» и применила стратегию взаимопроверки и сверки, что также позволило узнать степень усвоения материала.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6576" y="5445224"/>
            <a:ext cx="8183880" cy="80584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30225"/>
            <a:ext cx="8136904" cy="563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297</TotalTime>
  <Words>384</Words>
  <Application>Microsoft Office PowerPoint</Application>
  <PresentationFormat>Экран (4:3)</PresentationFormat>
  <Paragraphs>61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Аспект</vt:lpstr>
      <vt:lpstr>Общий самоанализ открытых уроков в 6-8-9 «Б» классах </vt:lpstr>
      <vt:lpstr>    Оборудование: Оформление доски цитатами и выдержками Групповые карточки – задания  (для двух групп) Индивидуальные тесты  </vt:lpstr>
      <vt:lpstr>Презентация PowerPoint</vt:lpstr>
      <vt:lpstr>Принципы, соблюдаемые в деятельности учителя и учащихся: сотрудничество, соучастие, наглядность, доступность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35</cp:revision>
  <dcterms:created xsi:type="dcterms:W3CDTF">2011-11-02T10:39:36Z</dcterms:created>
  <dcterms:modified xsi:type="dcterms:W3CDTF">2016-12-28T05:23:12Z</dcterms:modified>
</cp:coreProperties>
</file>